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Slab"/>
      <p:regular r:id="rId17"/>
    </p:embeddedFont>
    <p:embeddedFont>
      <p:font typeface="Roboto Slab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slideLayout" Target="../slideLayouts/slideLayout8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sv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svg"/><Relationship Id="rId14" Type="http://schemas.openxmlformats.org/officeDocument/2006/relationships/slideLayout" Target="../slideLayouts/slideLayout10.xml"/><Relationship Id="rId1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Rust: High-Performance Service Architecture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Migration Guide for Critical Systems (From Node.js to Rust)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10176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Conclusion: Embrace the Future with Rust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288428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Migrating critical services to Rust is not just an optimization; it's a strategic investment in the future of your architecture.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86524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Leverage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superior performance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demanding backend and desktop applications.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67034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memory safety and stability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from development to production.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11254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Simplify deployment and reduce operational costs with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efficient cross-compilation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09350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Join the growing number of companies benefiting from Rust's power, reliability, and developer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093619" y="1246942"/>
            <a:ext cx="936069" cy="326112"/>
          </a:xfrm>
          <a:prstGeom prst="roundRect">
            <a:avLst>
              <a:gd name="adj" fmla="val 6384"/>
            </a:avLst>
          </a:prstGeom>
          <a:solidFill>
            <a:srgbClr val="082545"/>
          </a:solidFill>
          <a:ln/>
        </p:spPr>
      </p:sp>
      <p:sp>
        <p:nvSpPr>
          <p:cNvPr id="4" name="Text 1"/>
          <p:cNvSpPr/>
          <p:nvPr/>
        </p:nvSpPr>
        <p:spPr>
          <a:xfrm>
            <a:off x="6197679" y="1298972"/>
            <a:ext cx="727948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CHAPTER 1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6093619" y="1642348"/>
            <a:ext cx="5907881" cy="433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Why Rust for Backend and Desktop?</a:t>
            </a:r>
            <a:endParaRPr lang="en-US" sz="2700" dirty="0"/>
          </a:p>
        </p:txBody>
      </p:sp>
      <p:sp>
        <p:nvSpPr>
          <p:cNvPr id="6" name="Shape 3"/>
          <p:cNvSpPr/>
          <p:nvPr/>
        </p:nvSpPr>
        <p:spPr>
          <a:xfrm>
            <a:off x="6093619" y="2596277"/>
            <a:ext cx="3877985" cy="2392680"/>
          </a:xfrm>
          <a:prstGeom prst="roundRect">
            <a:avLst>
              <a:gd name="adj" fmla="val 4586"/>
            </a:avLst>
          </a:prstGeom>
          <a:solidFill>
            <a:srgbClr val="202733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619" y="2573417"/>
            <a:ext cx="3877985" cy="91440"/>
          </a:xfrm>
          <a:prstGeom prst="rect">
            <a:avLst/>
          </a:prstGeom>
        </p:spPr>
      </p:pic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340" y="2336125"/>
            <a:ext cx="520422" cy="52042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928431" y="2466261"/>
            <a:ext cx="208121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6289953" y="3029902"/>
            <a:ext cx="2682002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Performance Problem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6289953" y="3404949"/>
            <a:ext cx="3485317" cy="1387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Traditional services, like those built with Node.js or Electron, often consume over 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100MB of RAM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at idle due to the underlying V8 engine. This overhead impacts system resources.</a:t>
            </a:r>
            <a:endParaRPr lang="en-US" sz="1350" dirty="0"/>
          </a:p>
        </p:txBody>
      </p:sp>
      <p:sp>
        <p:nvSpPr>
          <p:cNvPr id="12" name="Shape 7"/>
          <p:cNvSpPr/>
          <p:nvPr/>
        </p:nvSpPr>
        <p:spPr>
          <a:xfrm>
            <a:off x="10145078" y="2596277"/>
            <a:ext cx="3878104" cy="2392680"/>
          </a:xfrm>
          <a:prstGeom prst="roundRect">
            <a:avLst>
              <a:gd name="adj" fmla="val 4586"/>
            </a:avLst>
          </a:prstGeom>
          <a:solidFill>
            <a:srgbClr val="202733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5078" y="2573417"/>
            <a:ext cx="3878104" cy="91440"/>
          </a:xfrm>
          <a:prstGeom prst="rect">
            <a:avLst/>
          </a:prstGeom>
        </p:spPr>
      </p:pic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23918" y="2336125"/>
            <a:ext cx="520422" cy="52042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1980009" y="2466261"/>
            <a:ext cx="208121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10341412" y="3029902"/>
            <a:ext cx="2244923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Rust's Native Solution</a:t>
            </a:r>
            <a:endParaRPr lang="en-US" sz="1700" dirty="0"/>
          </a:p>
        </p:txBody>
      </p:sp>
      <p:sp>
        <p:nvSpPr>
          <p:cNvPr id="17" name="Text 10"/>
          <p:cNvSpPr/>
          <p:nvPr/>
        </p:nvSpPr>
        <p:spPr>
          <a:xfrm>
            <a:off x="10341412" y="3404949"/>
            <a:ext cx="3485436" cy="1110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Rust compiles to native binaries that typically consume 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less than 5MB of RAM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This drastic reduction in memory footprint leads to more efficient and responsive applications.</a:t>
            </a:r>
            <a:endParaRPr lang="en-US" sz="1350" dirty="0"/>
          </a:p>
        </p:txBody>
      </p:sp>
      <p:sp>
        <p:nvSpPr>
          <p:cNvPr id="18" name="Shape 11"/>
          <p:cNvSpPr/>
          <p:nvPr/>
        </p:nvSpPr>
        <p:spPr>
          <a:xfrm>
            <a:off x="6093619" y="5422583"/>
            <a:ext cx="7929563" cy="1560076"/>
          </a:xfrm>
          <a:prstGeom prst="roundRect">
            <a:avLst>
              <a:gd name="adj" fmla="val 7034"/>
            </a:avLst>
          </a:prstGeom>
          <a:solidFill>
            <a:srgbClr val="202733"/>
          </a:solidFill>
          <a:ln/>
        </p:spPr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3619" y="5399723"/>
            <a:ext cx="7929563" cy="91440"/>
          </a:xfrm>
          <a:prstGeom prst="rect">
            <a:avLst/>
          </a:prstGeom>
        </p:spPr>
      </p:pic>
      <p:pic>
        <p:nvPicPr>
          <p:cNvPr id="2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8189" y="5162431"/>
            <a:ext cx="520422" cy="520422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9954280" y="5292566"/>
            <a:ext cx="208121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1600" dirty="0"/>
          </a:p>
        </p:txBody>
      </p:sp>
      <p:sp>
        <p:nvSpPr>
          <p:cNvPr id="22" name="Text 13"/>
          <p:cNvSpPr/>
          <p:nvPr/>
        </p:nvSpPr>
        <p:spPr>
          <a:xfrm>
            <a:off x="6289953" y="5856208"/>
            <a:ext cx="2742962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"Install and Forget" Benefit</a:t>
            </a:r>
            <a:endParaRPr lang="en-US" sz="1700" dirty="0"/>
          </a:p>
        </p:txBody>
      </p:sp>
      <p:sp>
        <p:nvSpPr>
          <p:cNvPr id="23" name="Text 14"/>
          <p:cNvSpPr/>
          <p:nvPr/>
        </p:nvSpPr>
        <p:spPr>
          <a:xfrm>
            <a:off x="6289953" y="6231255"/>
            <a:ext cx="7536894" cy="555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With Rust, services run silently in the background without slowing down the user's computer. This translates to a superior user experience and minimal system impact.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97098" y="422910"/>
            <a:ext cx="821888" cy="286226"/>
          </a:xfrm>
          <a:prstGeom prst="roundRect">
            <a:avLst>
              <a:gd name="adj" fmla="val 6387"/>
            </a:avLst>
          </a:prstGeom>
          <a:solidFill>
            <a:srgbClr val="082545"/>
          </a:solidFill>
          <a:ln/>
        </p:spPr>
      </p:sp>
      <p:sp>
        <p:nvSpPr>
          <p:cNvPr id="3" name="Text 1"/>
          <p:cNvSpPr/>
          <p:nvPr/>
        </p:nvSpPr>
        <p:spPr>
          <a:xfrm>
            <a:off x="2588419" y="468511"/>
            <a:ext cx="639247" cy="195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CHAPTER 2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2497098" y="769977"/>
            <a:ext cx="5519023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Memory Safety: The Ownership Model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2497098" y="1516261"/>
            <a:ext cx="4632127" cy="975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Rust's </a:t>
            </a:r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ownership system</a:t>
            </a:r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eliminates common programming errors like "Null Pointer" dereferences and "Race Conditions" </a:t>
            </a:r>
            <a:pPr algn="l" indent="0" marL="0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 compile time</a:t>
            </a:r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This rigorous approach to memory management ensures robust and reliable software.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2497098" y="2628662"/>
            <a:ext cx="4632127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Unlike languages with Garbage Collectors (GC), Rust provides </a:t>
            </a:r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stable response times</a:t>
            </a:r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without unexpected pauses or latency spikes, crucial for high-performance applications.</a:t>
            </a:r>
            <a:endParaRPr lang="en-US" sz="11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8558" y="1550551"/>
            <a:ext cx="4632127" cy="4632127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2497098" y="6525339"/>
            <a:ext cx="9636085" cy="1281232"/>
          </a:xfrm>
          <a:prstGeom prst="roundRect">
            <a:avLst>
              <a:gd name="adj" fmla="val 1784"/>
            </a:avLst>
          </a:prstGeom>
          <a:solidFill>
            <a:srgbClr val="082545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379" y="6739414"/>
            <a:ext cx="238006" cy="19038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039666" y="6715601"/>
            <a:ext cx="2102525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Expert Tip: Result&lt;T, E&gt;</a:t>
            </a:r>
            <a:endParaRPr lang="en-US" sz="1450" dirty="0"/>
          </a:p>
        </p:txBody>
      </p:sp>
      <p:sp>
        <p:nvSpPr>
          <p:cNvPr id="11" name="Text 7"/>
          <p:cNvSpPr/>
          <p:nvPr/>
        </p:nvSpPr>
        <p:spPr>
          <a:xfrm>
            <a:off x="3039666" y="7105769"/>
            <a:ext cx="8941237" cy="487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Embrace Rust's </a:t>
            </a:r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FFFFF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Result&lt;T, E&gt;</a:t>
            </a:r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enum for mandatory error handling. This pattern ensures that all potential error states are explicitly addressed, preventing unexpected crashes in production.</a:t>
            </a:r>
            <a:endParaRPr lang="en-US" sz="1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65747"/>
            <a:ext cx="765119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Rust vs. Node.js: Memory Efficiency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3299698"/>
            <a:ext cx="5567482" cy="283488"/>
          </a:xfrm>
          <a:prstGeom prst="roundRect">
            <a:avLst>
              <a:gd name="adj" fmla="val 12002"/>
            </a:avLst>
          </a:prstGeom>
          <a:solidFill>
            <a:srgbClr val="3F4652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299698"/>
            <a:ext cx="5567482" cy="28348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531293" y="3299698"/>
            <a:ext cx="64210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100%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866555"/>
            <a:ext cx="30660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Node.js Memory Usage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4356973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typical Node.js service can consume over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100MB of RAM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at idle.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56884" y="3299698"/>
            <a:ext cx="5858113" cy="283488"/>
          </a:xfrm>
          <a:prstGeom prst="roundRect">
            <a:avLst>
              <a:gd name="adj" fmla="val 12002"/>
            </a:avLst>
          </a:prstGeom>
          <a:solidFill>
            <a:srgbClr val="3F4652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3299698"/>
            <a:ext cx="292894" cy="28348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3485019" y="3299698"/>
            <a:ext cx="35159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5%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7456884" y="38665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Rust Memory Usage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456884" y="4356973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Rust services often run with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less than 5MB of RAM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a significant reduction.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793790" y="533792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stark difference in memory footprint highlights Rust's capability to deliver highly optimized and resource-efficient applications, directly translating to lower operational costs and improved system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50689" y="763072"/>
            <a:ext cx="1250513" cy="403027"/>
          </a:xfrm>
          <a:prstGeom prst="roundRect">
            <a:avLst>
              <a:gd name="adj" fmla="val 6387"/>
            </a:avLst>
          </a:prstGeom>
          <a:solidFill>
            <a:srgbClr val="082545"/>
          </a:solidFill>
          <a:ln/>
        </p:spPr>
      </p:sp>
      <p:sp>
        <p:nvSpPr>
          <p:cNvPr id="4" name="Text 1"/>
          <p:cNvSpPr/>
          <p:nvPr/>
        </p:nvSpPr>
        <p:spPr>
          <a:xfrm>
            <a:off x="879396" y="827365"/>
            <a:ext cx="993100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CASE STUDY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750689" y="1251823"/>
            <a:ext cx="7642622" cy="10722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Real-World Impact: Printer Bridge Migration</a:t>
            </a:r>
            <a:endParaRPr lang="en-US" sz="3350" dirty="0"/>
          </a:p>
        </p:txBody>
      </p:sp>
      <p:sp>
        <p:nvSpPr>
          <p:cNvPr id="6" name="Text 3"/>
          <p:cNvSpPr/>
          <p:nvPr/>
        </p:nvSpPr>
        <p:spPr>
          <a:xfrm>
            <a:off x="750689" y="2645807"/>
            <a:ext cx="7642622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Consider a real-world scenario: a background printing service for Windows/Mac.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50689" y="3230285"/>
            <a:ext cx="7642622" cy="3308509"/>
          </a:xfrm>
          <a:prstGeom prst="roundRect">
            <a:avLst>
              <a:gd name="adj" fmla="val 973"/>
            </a:avLst>
          </a:prstGeom>
          <a:solidFill>
            <a:srgbClr val="3F4652"/>
          </a:solidFill>
          <a:ln/>
        </p:spPr>
      </p:sp>
      <p:sp>
        <p:nvSpPr>
          <p:cNvPr id="8" name="Shape 5"/>
          <p:cNvSpPr/>
          <p:nvPr/>
        </p:nvSpPr>
        <p:spPr>
          <a:xfrm>
            <a:off x="750689" y="3230285"/>
            <a:ext cx="7642622" cy="1654254"/>
          </a:xfrm>
          <a:prstGeom prst="roundRect">
            <a:avLst>
              <a:gd name="adj" fmla="val 1945"/>
            </a:avLst>
          </a:prstGeom>
          <a:solidFill>
            <a:srgbClr val="3F4652"/>
          </a:solidFill>
          <a:ln/>
        </p:spPr>
      </p:sp>
      <p:sp>
        <p:nvSpPr>
          <p:cNvPr id="9" name="Text 6"/>
          <p:cNvSpPr/>
          <p:nvPr/>
        </p:nvSpPr>
        <p:spPr>
          <a:xfrm>
            <a:off x="965121" y="3444716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Electron Version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965121" y="3908584"/>
            <a:ext cx="7213759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120MB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RAM usage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965121" y="4326850"/>
            <a:ext cx="7213759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80MB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installer size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50689" y="4884539"/>
            <a:ext cx="7642622" cy="1654254"/>
          </a:xfrm>
          <a:prstGeom prst="rect">
            <a:avLst/>
          </a:prstGeom>
          <a:solidFill>
            <a:srgbClr val="3F4652"/>
          </a:solidFill>
          <a:ln/>
        </p:spPr>
      </p:sp>
      <p:sp>
        <p:nvSpPr>
          <p:cNvPr id="13" name="Shape 10"/>
          <p:cNvSpPr/>
          <p:nvPr/>
        </p:nvSpPr>
        <p:spPr>
          <a:xfrm>
            <a:off x="750689" y="4884539"/>
            <a:ext cx="7642622" cy="30480"/>
          </a:xfrm>
          <a:prstGeom prst="roundRect">
            <a:avLst>
              <a:gd name="adj" fmla="val 105568"/>
            </a:avLst>
          </a:prstGeom>
          <a:solidFill>
            <a:srgbClr val="585F6B"/>
          </a:solidFill>
          <a:ln/>
        </p:spPr>
      </p:sp>
      <p:sp>
        <p:nvSpPr>
          <p:cNvPr id="14" name="Text 11"/>
          <p:cNvSpPr/>
          <p:nvPr/>
        </p:nvSpPr>
        <p:spPr>
          <a:xfrm>
            <a:off x="965121" y="5098971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Rust (Tauri) Version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965121" y="5562838"/>
            <a:ext cx="7213759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4MB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RAM usage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965121" y="5981105"/>
            <a:ext cx="7213759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3MB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installer size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750689" y="6780014"/>
            <a:ext cx="7642622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migration to Rust with Tauri resulted in a dramatic reduction in both memory footprint and distribution size, proving its efficiency.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41809" y="537210"/>
            <a:ext cx="8130659" cy="487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Tangible Benefits: Cost Reduction &amp; Stability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1141809" y="1493520"/>
            <a:ext cx="5935266" cy="937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Printer Bridge case study conclusively demonstrates that Rust significantly 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reduces infrastructure costs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due to its minimal resource consumption.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1141809" y="2606397"/>
            <a:ext cx="5935266" cy="937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Furthermore, the enhanced memory safety and predictable performance lead to 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fewer production issues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directly lowering technical support burdens and improving overall system reliability.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1141809" y="3719274"/>
            <a:ext cx="5935266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Rust is an investment in long-term stability and operational efficiency.</a:t>
            </a:r>
            <a:endParaRPr lang="en-US" sz="15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0945" y="1537454"/>
            <a:ext cx="5935266" cy="593526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58522" y="892373"/>
            <a:ext cx="861298" cy="299918"/>
          </a:xfrm>
          <a:prstGeom prst="roundRect">
            <a:avLst>
              <a:gd name="adj" fmla="val 6385"/>
            </a:avLst>
          </a:prstGeom>
          <a:solidFill>
            <a:srgbClr val="082545"/>
          </a:solidFill>
          <a:ln/>
        </p:spPr>
      </p:sp>
      <p:sp>
        <p:nvSpPr>
          <p:cNvPr id="4" name="Text 1"/>
          <p:cNvSpPr/>
          <p:nvPr/>
        </p:nvSpPr>
        <p:spPr>
          <a:xfrm>
            <a:off x="654248" y="940237"/>
            <a:ext cx="669846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CHAPTER 3</a:t>
            </a:r>
            <a:endParaRPr lang="en-US" sz="1000" dirty="0"/>
          </a:p>
        </p:txBody>
      </p:sp>
      <p:sp>
        <p:nvSpPr>
          <p:cNvPr id="5" name="Text 2"/>
          <p:cNvSpPr/>
          <p:nvPr/>
        </p:nvSpPr>
        <p:spPr>
          <a:xfrm>
            <a:off x="558522" y="1256109"/>
            <a:ext cx="6977420" cy="398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Streamlining Development: Cross-Compilation</a:t>
            </a:r>
            <a:endParaRPr lang="en-US" sz="25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8522" y="1894403"/>
            <a:ext cx="398978" cy="39897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58522" y="2492812"/>
            <a:ext cx="1994892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Develop on macOS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558522" y="2837974"/>
            <a:ext cx="8026956" cy="510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Leverage the powerful development environment of Apple Silicon (M1/M2) for optimal developer experience and speed.</a:t>
            </a:r>
            <a:endParaRPr lang="en-US" sz="12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8522" y="3667601"/>
            <a:ext cx="398978" cy="39897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58522" y="4266009"/>
            <a:ext cx="1994892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Deploy to Windows</a:t>
            </a:r>
            <a:endParaRPr lang="en-US" sz="1550" dirty="0"/>
          </a:p>
        </p:txBody>
      </p:sp>
      <p:sp>
        <p:nvSpPr>
          <p:cNvPr id="11" name="Text 6"/>
          <p:cNvSpPr/>
          <p:nvPr/>
        </p:nvSpPr>
        <p:spPr>
          <a:xfrm>
            <a:off x="558522" y="4611172"/>
            <a:ext cx="8026956" cy="255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Effortlessly target Windows (x64) platforms, ensuring wide compatibility for your services.</a:t>
            </a:r>
            <a:endParaRPr lang="en-US" sz="12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8522" y="5185529"/>
            <a:ext cx="398978" cy="39897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58522" y="5783937"/>
            <a:ext cx="2155031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Seamless with </a:t>
            </a:r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cross-rs</a:t>
            </a:r>
            <a:endParaRPr lang="en-US" sz="1550" dirty="0"/>
          </a:p>
        </p:txBody>
      </p:sp>
      <p:sp>
        <p:nvSpPr>
          <p:cNvPr id="14" name="Text 8"/>
          <p:cNvSpPr/>
          <p:nvPr/>
        </p:nvSpPr>
        <p:spPr>
          <a:xfrm>
            <a:off x="558522" y="6129099"/>
            <a:ext cx="8026956" cy="518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cross-rs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tool simplifies the cross-compilation process, making deployment to different operating systems straightforward.</a:t>
            </a:r>
            <a:endParaRPr lang="en-US" sz="1250" dirty="0"/>
          </a:p>
        </p:txBody>
      </p:sp>
      <p:sp>
        <p:nvSpPr>
          <p:cNvPr id="15" name="Text 9"/>
          <p:cNvSpPr/>
          <p:nvPr/>
        </p:nvSpPr>
        <p:spPr>
          <a:xfrm>
            <a:off x="558522" y="6826687"/>
            <a:ext cx="8026956" cy="510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capability allows teams to develop on their preferred OS and generate binaries for various target environments without the overhead of maintaining multiple virtual machines or dedicated hardware.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7996"/>
            <a:ext cx="893254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Universal Deliverables, Simplified DevOps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2419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Before Rust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82309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Maintaining separate build environments for each target OS.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2819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 resource consumption for virtual machines.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43329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Complex CI/CD pipelines.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7549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Increased potential for configuration drift.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2928" y="2270284"/>
            <a:ext cx="3978116" cy="3978116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9872067" y="2241947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With Rust (Cross-Compilation)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9872067" y="317742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Single build environment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872067" y="361961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Reduced infrastructure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needs.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872067" y="4061817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Simplified CI/CD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9872067" y="450401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Consistent,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universal deliverables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93790" y="675870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Cross-compilation in Rust significantly streamlines the DevOps workflow, making deployment more efficient and less error-prone.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6488" y="980242"/>
            <a:ext cx="469475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Advantages of Migrating to Rust</a:t>
            </a:r>
            <a:endParaRPr lang="en-US" sz="2100" dirty="0"/>
          </a:p>
        </p:txBody>
      </p:sp>
      <p:sp>
        <p:nvSpPr>
          <p:cNvPr id="4" name="Shape 1"/>
          <p:cNvSpPr/>
          <p:nvPr/>
        </p:nvSpPr>
        <p:spPr>
          <a:xfrm>
            <a:off x="476488" y="1524714"/>
            <a:ext cx="8191024" cy="1329095"/>
          </a:xfrm>
          <a:prstGeom prst="roundRect">
            <a:avLst>
              <a:gd name="adj" fmla="val 1537"/>
            </a:avLst>
          </a:prstGeom>
          <a:solidFill>
            <a:srgbClr val="3F4652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577" y="1660803"/>
            <a:ext cx="408503" cy="408503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4852" y="1773079"/>
            <a:ext cx="183833" cy="18383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12577" y="2205395"/>
            <a:ext cx="1702118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Peak Performance</a:t>
            </a:r>
            <a:endParaRPr lang="en-US" sz="1300" dirty="0"/>
          </a:p>
        </p:txBody>
      </p:sp>
      <p:sp>
        <p:nvSpPr>
          <p:cNvPr id="8" name="Text 3"/>
          <p:cNvSpPr/>
          <p:nvPr/>
        </p:nvSpPr>
        <p:spPr>
          <a:xfrm>
            <a:off x="612577" y="2499836"/>
            <a:ext cx="7918847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Achieve unparalleled speed and responsiveness with native compilation and minimal overhead.</a:t>
            </a:r>
            <a:endParaRPr lang="en-US" sz="1050" dirty="0"/>
          </a:p>
        </p:txBody>
      </p:sp>
      <p:sp>
        <p:nvSpPr>
          <p:cNvPr id="9" name="Shape 4"/>
          <p:cNvSpPr/>
          <p:nvPr/>
        </p:nvSpPr>
        <p:spPr>
          <a:xfrm>
            <a:off x="476488" y="2989898"/>
            <a:ext cx="8191024" cy="1329095"/>
          </a:xfrm>
          <a:prstGeom prst="roundRect">
            <a:avLst>
              <a:gd name="adj" fmla="val 1537"/>
            </a:avLst>
          </a:prstGeom>
          <a:solidFill>
            <a:srgbClr val="3F4652"/>
          </a:solidFill>
          <a:ln/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577" y="3125986"/>
            <a:ext cx="408503" cy="408503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4852" y="3238262"/>
            <a:ext cx="183833" cy="18383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12577" y="3670578"/>
            <a:ext cx="1702118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Unmatched Safety</a:t>
            </a:r>
            <a:endParaRPr lang="en-US" sz="1300" dirty="0"/>
          </a:p>
        </p:txBody>
      </p:sp>
      <p:sp>
        <p:nvSpPr>
          <p:cNvPr id="13" name="Text 6"/>
          <p:cNvSpPr/>
          <p:nvPr/>
        </p:nvSpPr>
        <p:spPr>
          <a:xfrm>
            <a:off x="612577" y="3965019"/>
            <a:ext cx="7918847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Eliminate an entire class of bugs with compile-time memory safety guarantees.</a:t>
            </a:r>
            <a:endParaRPr lang="en-US" sz="1050" dirty="0"/>
          </a:p>
        </p:txBody>
      </p:sp>
      <p:sp>
        <p:nvSpPr>
          <p:cNvPr id="14" name="Shape 7"/>
          <p:cNvSpPr/>
          <p:nvPr/>
        </p:nvSpPr>
        <p:spPr>
          <a:xfrm>
            <a:off x="476488" y="4455081"/>
            <a:ext cx="8191024" cy="1329095"/>
          </a:xfrm>
          <a:prstGeom prst="roundRect">
            <a:avLst>
              <a:gd name="adj" fmla="val 1537"/>
            </a:avLst>
          </a:prstGeom>
          <a:solidFill>
            <a:srgbClr val="3F4652"/>
          </a:solidFill>
          <a:ln/>
        </p:spPr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577" y="4591169"/>
            <a:ext cx="408503" cy="408503"/>
          </a:xfrm>
          <a:prstGeom prst="rect">
            <a:avLst/>
          </a:prstGeom>
        </p:spPr>
      </p:pic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4852" y="4703445"/>
            <a:ext cx="183833" cy="183833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612577" y="5135761"/>
            <a:ext cx="1702118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Cost Efficiency</a:t>
            </a:r>
            <a:endParaRPr lang="en-US" sz="1300" dirty="0"/>
          </a:p>
        </p:txBody>
      </p:sp>
      <p:sp>
        <p:nvSpPr>
          <p:cNvPr id="18" name="Text 9"/>
          <p:cNvSpPr/>
          <p:nvPr/>
        </p:nvSpPr>
        <p:spPr>
          <a:xfrm>
            <a:off x="612577" y="5430203"/>
            <a:ext cx="7918847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 infrastructure costs and support overhead through efficient resource utilization.</a:t>
            </a:r>
            <a:endParaRPr lang="en-US" sz="1050" dirty="0"/>
          </a:p>
        </p:txBody>
      </p:sp>
      <p:sp>
        <p:nvSpPr>
          <p:cNvPr id="19" name="Shape 10"/>
          <p:cNvSpPr/>
          <p:nvPr/>
        </p:nvSpPr>
        <p:spPr>
          <a:xfrm>
            <a:off x="476488" y="5920264"/>
            <a:ext cx="8191024" cy="1329095"/>
          </a:xfrm>
          <a:prstGeom prst="roundRect">
            <a:avLst>
              <a:gd name="adj" fmla="val 1537"/>
            </a:avLst>
          </a:prstGeom>
          <a:solidFill>
            <a:srgbClr val="3F4652"/>
          </a:solidFill>
          <a:ln/>
        </p:spPr>
      </p:sp>
      <p:pic>
        <p:nvPicPr>
          <p:cNvPr id="20" name="Image 7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2577" y="6056352"/>
            <a:ext cx="408503" cy="408503"/>
          </a:xfrm>
          <a:prstGeom prst="rect">
            <a:avLst/>
          </a:prstGeom>
        </p:spPr>
      </p:pic>
      <p:pic>
        <p:nvPicPr>
          <p:cNvPr id="21" name="Image 8" descr="preencoded.pn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4852" y="6168628"/>
            <a:ext cx="183833" cy="183833"/>
          </a:xfrm>
          <a:prstGeom prst="rect">
            <a:avLst/>
          </a:prstGeom>
        </p:spPr>
      </p:pic>
      <p:sp>
        <p:nvSpPr>
          <p:cNvPr id="22" name="Text 11"/>
          <p:cNvSpPr/>
          <p:nvPr/>
        </p:nvSpPr>
        <p:spPr>
          <a:xfrm>
            <a:off x="612577" y="6600944"/>
            <a:ext cx="1915239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Universal Compatibility</a:t>
            </a:r>
            <a:endParaRPr lang="en-US" sz="1300" dirty="0"/>
          </a:p>
        </p:txBody>
      </p:sp>
      <p:sp>
        <p:nvSpPr>
          <p:cNvPr id="23" name="Text 12"/>
          <p:cNvSpPr/>
          <p:nvPr/>
        </p:nvSpPr>
        <p:spPr>
          <a:xfrm>
            <a:off x="612577" y="6895386"/>
            <a:ext cx="7918847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Target diverse platforms with ease using robust cross-compilation tools.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2026-01-20T01:50:25Z</dcterms:created>
  <dcterms:modified xsi:type="dcterms:W3CDTF">2026-01-20T01:50:25Z</dcterms:modified>
</cp:coreProperties>
</file>